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62"/>
  </p:notesMasterIdLst>
  <p:sldIdLst>
    <p:sldId id="313" r:id="rId3"/>
    <p:sldId id="258" r:id="rId4"/>
    <p:sldId id="259" r:id="rId5"/>
    <p:sldId id="314" r:id="rId6"/>
    <p:sldId id="315" r:id="rId7"/>
    <p:sldId id="316" r:id="rId8"/>
    <p:sldId id="317" r:id="rId9"/>
    <p:sldId id="318" r:id="rId10"/>
    <p:sldId id="261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321" r:id="rId20"/>
    <p:sldId id="322" r:id="rId21"/>
    <p:sldId id="273" r:id="rId22"/>
    <p:sldId id="323" r:id="rId23"/>
    <p:sldId id="276" r:id="rId24"/>
    <p:sldId id="278" r:id="rId25"/>
    <p:sldId id="279" r:id="rId26"/>
    <p:sldId id="281" r:id="rId27"/>
    <p:sldId id="283" r:id="rId28"/>
    <p:sldId id="324" r:id="rId29"/>
    <p:sldId id="325" r:id="rId30"/>
    <p:sldId id="284" r:id="rId31"/>
    <p:sldId id="28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0" r:id="rId57"/>
    <p:sldId id="351" r:id="rId58"/>
    <p:sldId id="352" r:id="rId59"/>
    <p:sldId id="353" r:id="rId60"/>
    <p:sldId id="354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5FB"/>
    <a:srgbClr val="D7E5F5"/>
    <a:srgbClr val="CAE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4EC1-71A3-4B26-8355-0CA2C50A0D82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F72F8-0AB8-451F-B4FA-30D8178525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1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43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rgbClr val="00B0F0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981200" y="1600200"/>
            <a:ext cx="504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 Black" pitchFamily="34" charset="0"/>
              </a:rPr>
              <a:t>CMPTR</a:t>
            </a:r>
            <a:endParaRPr lang="en-US" sz="9600" dirty="0"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Sunday, August 26,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CMPTR: Chapter 00, Chapter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Sunday, August 26,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Sunday, August 26,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Sunday, August 26,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Sunday, August 26,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Sunday, August 26,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Sunday, August 26,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Sunday, August 26,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Sunday, August 26,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Sunday, August 26,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Sunday, August 26,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591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 b="0" cap="none" spc="0">
                <a:ln>
                  <a:noFill/>
                </a:ln>
                <a:solidFill>
                  <a:srgbClr val="2DC6D6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CMPT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3200" y="461772"/>
            <a:ext cx="3453384" cy="3348228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76200" y="76200"/>
            <a:ext cx="8991600" cy="6629400"/>
          </a:xfrm>
          <a:prstGeom prst="roundRect">
            <a:avLst/>
          </a:prstGeom>
          <a:noFill/>
          <a:ln>
            <a:solidFill>
              <a:srgbClr val="2DC6D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277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65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ln>
            <a:solidFill>
              <a:srgbClr val="2DC6D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70104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CMPTR: Chapter 00, Chapter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77000"/>
            <a:ext cx="7620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Sunday, August 26,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CMPTR: Chapter 00, Chapter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7848600" cy="784225"/>
          </a:xfrm>
        </p:spPr>
        <p:txBody>
          <a:bodyPr/>
          <a:lstStyle/>
          <a:p>
            <a:r>
              <a:rPr lang="en-US" dirty="0" smtClean="0"/>
              <a:t>Chapter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Creating a </a:t>
            </a:r>
            <a:r>
              <a:rPr lang="en-US" sz="2800" smtClean="0"/>
              <a:t>Word </a:t>
            </a:r>
            <a:r>
              <a:rPr lang="en-US" sz="2800" smtClean="0"/>
              <a:t>Document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3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Inserting a Date with AutoComplete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305800" cy="4800600"/>
          </a:xfrm>
        </p:spPr>
        <p:txBody>
          <a:bodyPr/>
          <a:lstStyle/>
          <a:p>
            <a:r>
              <a:rPr lang="en-US" dirty="0" smtClean="0"/>
              <a:t>When you insert dates, you can take advantage of </a:t>
            </a:r>
            <a:r>
              <a:rPr lang="en-US" b="1" dirty="0" smtClean="0"/>
              <a:t>AutoComplete</a:t>
            </a:r>
            <a:r>
              <a:rPr lang="en-US" dirty="0" smtClean="0"/>
              <a:t>, a feature that automatically inserts dates and other regularly used items.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Correcting Errors as You Type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3058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AutoCorrect</a:t>
            </a:r>
            <a:r>
              <a:rPr lang="en-US" dirty="0" smtClean="0"/>
              <a:t> feature automatically corrects certain misspelled words and typing errors.</a:t>
            </a:r>
          </a:p>
          <a:p>
            <a:pPr lvl="1"/>
            <a:r>
              <a:rPr lang="en-US" dirty="0" smtClean="0"/>
              <a:t>At the top of page 304 there are examples of the different corrections AutoCorrect can make. </a:t>
            </a:r>
          </a:p>
          <a:p>
            <a:r>
              <a:rPr lang="en-US" dirty="0" smtClean="0"/>
              <a:t>Printed publications usually include </a:t>
            </a:r>
            <a:r>
              <a:rPr lang="en-US" b="1" dirty="0" smtClean="0"/>
              <a:t>typographic characters</a:t>
            </a:r>
            <a:r>
              <a:rPr lang="en-US" dirty="0" smtClean="0"/>
              <a:t>, which are special characters not included on the standard keyboard and that appear in professionally prepared documents. </a:t>
            </a:r>
          </a:p>
          <a:p>
            <a:pPr lvl="1"/>
            <a:r>
              <a:rPr lang="en-US" dirty="0"/>
              <a:t> For </a:t>
            </a:r>
            <a:r>
              <a:rPr lang="en-US" dirty="0" smtClean="0"/>
              <a:t>example</a:t>
            </a:r>
            <a:r>
              <a:rPr lang="en-US" dirty="0"/>
              <a:t>, AutoCorrect changes (c) to the standard copyright </a:t>
            </a:r>
            <a:r>
              <a:rPr lang="en-US" dirty="0" smtClean="0"/>
              <a:t>symbol </a:t>
            </a:r>
            <a:r>
              <a:rPr lang="en-US" dirty="0"/>
              <a:t>© as soon as you type the closing </a:t>
            </a:r>
            <a:r>
              <a:rPr lang="en-US" dirty="0" smtClean="0"/>
              <a:t>parenthesis.</a:t>
            </a:r>
          </a:p>
          <a:p>
            <a:pPr lvl="1"/>
            <a:r>
              <a:rPr lang="en-US" dirty="0" smtClean="0"/>
              <a:t>At the bottom of page 303 is more extensive list of AutoCorrect typographic characters.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Correcting Errors as You Type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610600" cy="4800600"/>
          </a:xfrm>
        </p:spPr>
        <p:txBody>
          <a:bodyPr/>
          <a:lstStyle/>
          <a:p>
            <a:r>
              <a:rPr lang="en-US" dirty="0" smtClean="0"/>
              <a:t>It is possible to customize AutoCorrect.</a:t>
            </a:r>
          </a:p>
          <a:p>
            <a:pPr lvl="1"/>
            <a:r>
              <a:rPr lang="en-US" dirty="0" smtClean="0"/>
              <a:t>Undo the </a:t>
            </a:r>
            <a:r>
              <a:rPr lang="en-US" dirty="0" err="1" smtClean="0"/>
              <a:t>AutoCorrection</a:t>
            </a:r>
            <a:endParaRPr lang="en-US" dirty="0" smtClean="0"/>
          </a:p>
          <a:p>
            <a:pPr lvl="1"/>
            <a:r>
              <a:rPr lang="en-US" dirty="0" smtClean="0"/>
              <a:t>Instruct AutoCorrect to stop making a particular type of correction</a:t>
            </a:r>
          </a:p>
          <a:p>
            <a:r>
              <a:rPr lang="en-US" dirty="0" smtClean="0"/>
              <a:t>See the top of page 305 for a more detailed explanation of AutoCorrect.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Inserting Symbols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762000"/>
            <a:ext cx="8229600" cy="914400"/>
          </a:xfrm>
        </p:spPr>
        <p:txBody>
          <a:bodyPr/>
          <a:lstStyle/>
          <a:p>
            <a:r>
              <a:rPr lang="en-US" dirty="0" smtClean="0"/>
              <a:t>Sometimes you will want to insert a typographic character not automatically entered with AutoCorrect.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304800" y="1676400"/>
            <a:ext cx="393192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To insert </a:t>
            </a:r>
            <a:r>
              <a:rPr lang="en-US" dirty="0"/>
              <a:t>symbols  use the Symbol button in the Symbols </a:t>
            </a:r>
            <a:r>
              <a:rPr lang="en-US" dirty="0" smtClean="0"/>
              <a:t>group </a:t>
            </a:r>
            <a:r>
              <a:rPr lang="en-US" dirty="0"/>
              <a:t>on the </a:t>
            </a:r>
            <a:r>
              <a:rPr lang="en-US" b="1" dirty="0"/>
              <a:t>Insert</a:t>
            </a:r>
            <a:r>
              <a:rPr lang="en-US" dirty="0"/>
              <a:t> </a:t>
            </a:r>
            <a:r>
              <a:rPr lang="en-US" dirty="0" smtClean="0"/>
              <a:t>tab.</a:t>
            </a:r>
          </a:p>
          <a:p>
            <a:r>
              <a:rPr lang="en-US" dirty="0" smtClean="0"/>
              <a:t>A standard gallery of symbols will appear.</a:t>
            </a:r>
          </a:p>
          <a:p>
            <a:r>
              <a:rPr lang="en-US" dirty="0"/>
              <a:t>If the symbol doesn’t appear there, click More Symbols </a:t>
            </a:r>
            <a:r>
              <a:rPr lang="en-US" dirty="0" smtClean="0"/>
              <a:t>to </a:t>
            </a:r>
            <a:r>
              <a:rPr lang="en-US" dirty="0"/>
              <a:t>open the Symbol dialog box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1752600"/>
            <a:ext cx="6762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2038350" cy="282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4733925" cy="319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Undoing and Redoing Actions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305800" cy="3276600"/>
          </a:xfrm>
        </p:spPr>
        <p:txBody>
          <a:bodyPr/>
          <a:lstStyle/>
          <a:p>
            <a:r>
              <a:rPr lang="en-US" dirty="0" smtClean="0"/>
              <a:t>You can </a:t>
            </a:r>
            <a:r>
              <a:rPr lang="en-US" b="1" dirty="0" smtClean="0"/>
              <a:t>undo </a:t>
            </a:r>
            <a:r>
              <a:rPr lang="en-US" dirty="0" smtClean="0"/>
              <a:t>(or reverse) the last thing you did in a document.</a:t>
            </a:r>
          </a:p>
          <a:p>
            <a:r>
              <a:rPr lang="en-US" dirty="0" smtClean="0"/>
              <a:t>To do this, click the Undo button on the Quick Access Toolbar.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To </a:t>
            </a:r>
            <a:r>
              <a:rPr lang="en-US" b="1" dirty="0" smtClean="0"/>
              <a:t>redo</a:t>
            </a:r>
            <a:r>
              <a:rPr lang="en-US" dirty="0" smtClean="0"/>
              <a:t>, or restore your original change, use the Redo button, which reverses the action of the undo button (or redoes the undo).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11560"/>
            <a:ext cx="299786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455323" y="4038600"/>
            <a:ext cx="1863011" cy="990600"/>
            <a:chOff x="2455323" y="4038600"/>
            <a:chExt cx="1863011" cy="990600"/>
          </a:xfrm>
        </p:grpSpPr>
        <p:sp>
          <p:nvSpPr>
            <p:cNvPr id="2" name="TextBox 1"/>
            <p:cNvSpPr txBox="1"/>
            <p:nvPr/>
          </p:nvSpPr>
          <p:spPr>
            <a:xfrm>
              <a:off x="2455323" y="4038600"/>
              <a:ext cx="18630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Undo button</a:t>
              </a:r>
              <a:endParaRPr lang="en-US" sz="24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038600" y="4500265"/>
              <a:ext cx="0" cy="5289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842589" y="4034135"/>
            <a:ext cx="1863011" cy="995065"/>
            <a:chOff x="2455323" y="3963820"/>
            <a:chExt cx="1863011" cy="995065"/>
          </a:xfrm>
        </p:grpSpPr>
        <p:sp>
          <p:nvSpPr>
            <p:cNvPr id="14" name="TextBox 13"/>
            <p:cNvSpPr txBox="1"/>
            <p:nvPr/>
          </p:nvSpPr>
          <p:spPr>
            <a:xfrm>
              <a:off x="2455323" y="3963820"/>
              <a:ext cx="18630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Redo button</a:t>
              </a:r>
              <a:endParaRPr lang="en-US" sz="24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836323" y="4429950"/>
              <a:ext cx="0" cy="5289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828800" y="5943600"/>
            <a:ext cx="2531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Key Combination</a:t>
            </a:r>
          </a:p>
          <a:p>
            <a:r>
              <a:rPr lang="en-US" sz="2400" dirty="0" smtClean="0"/>
              <a:t>Ctrl + z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936138" y="5943600"/>
            <a:ext cx="2531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Key Combination</a:t>
            </a:r>
          </a:p>
          <a:p>
            <a:r>
              <a:rPr lang="en-US" sz="2400" dirty="0" smtClean="0"/>
              <a:t>Ctrl + 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Documents Based on Existing Documents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8305800" cy="4800600"/>
          </a:xfrm>
        </p:spPr>
        <p:txBody>
          <a:bodyPr/>
          <a:lstStyle/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Using the Save As Command</a:t>
            </a:r>
          </a:p>
          <a:p>
            <a:pPr lvl="1"/>
            <a:r>
              <a:rPr lang="en-US" dirty="0" smtClean="0"/>
              <a:t>Using the New from Existing Command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the Save As Command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305800" cy="4800600"/>
          </a:xfrm>
        </p:spPr>
        <p:txBody>
          <a:bodyPr/>
          <a:lstStyle/>
          <a:p>
            <a:r>
              <a:rPr lang="en-US" dirty="0" smtClean="0"/>
              <a:t>When you open a document and then save it with a new name, you create a copy of the original document. </a:t>
            </a:r>
          </a:p>
          <a:p>
            <a:r>
              <a:rPr lang="en-US" dirty="0" smtClean="0"/>
              <a:t>To access the Save As command</a:t>
            </a:r>
          </a:p>
          <a:p>
            <a:pPr lvl="1"/>
            <a:r>
              <a:rPr lang="en-US" dirty="0" smtClean="0"/>
              <a:t>Click on the File tab</a:t>
            </a:r>
          </a:p>
          <a:p>
            <a:pPr lvl="1"/>
            <a:r>
              <a:rPr lang="en-US" dirty="0" smtClean="0"/>
              <a:t>Click on the save As command.</a:t>
            </a:r>
          </a:p>
          <a:p>
            <a:pPr lvl="1"/>
            <a:r>
              <a:rPr lang="en-US" dirty="0" smtClean="0"/>
              <a:t>The Save As dialog box will open.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41534"/>
            <a:ext cx="1433016" cy="471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the New from Existing Command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will practice the following explanations by doing the activities beginning with </a:t>
            </a:r>
            <a:r>
              <a:rPr lang="en-US" dirty="0"/>
              <a:t>the section  </a:t>
            </a:r>
            <a:r>
              <a:rPr lang="en-US" dirty="0" smtClean="0"/>
              <a:t>“Creating </a:t>
            </a:r>
            <a:r>
              <a:rPr lang="en-US" dirty="0"/>
              <a:t>Documents Based </a:t>
            </a:r>
            <a:r>
              <a:rPr lang="en-US" dirty="0" smtClean="0"/>
              <a:t>on </a:t>
            </a:r>
            <a:r>
              <a:rPr lang="en-US" dirty="0"/>
              <a:t>Existing </a:t>
            </a:r>
            <a:r>
              <a:rPr lang="en-US" dirty="0" smtClean="0"/>
              <a:t>Documents” starting on page 307 in the textbook.</a:t>
            </a:r>
          </a:p>
          <a:p>
            <a:r>
              <a:rPr lang="en-US" dirty="0" smtClean="0"/>
              <a:t>Another way to create a copy of a document is to use the New from existing command.</a:t>
            </a:r>
          </a:p>
          <a:p>
            <a:r>
              <a:rPr lang="en-US" dirty="0" smtClean="0"/>
              <a:t>Unlike using the Save As command, where you open the original document and then create a copy by saving it with a new name, the New from existing command opens a copy of the document as a new document. 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Temples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82296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You can also use a </a:t>
            </a:r>
            <a:r>
              <a:rPr lang="en-US" b="1" dirty="0" smtClean="0"/>
              <a:t>template</a:t>
            </a:r>
            <a:r>
              <a:rPr lang="en-US" dirty="0" smtClean="0"/>
              <a:t> as your starting point.</a:t>
            </a:r>
          </a:p>
          <a:p>
            <a:pPr lvl="1"/>
            <a:r>
              <a:rPr lang="en-US" dirty="0" smtClean="0"/>
              <a:t>A file that contains instructions for changing the appearance of text and graphics, and often sample content, to guide you as your develop your own content.</a:t>
            </a:r>
          </a:p>
          <a:p>
            <a:pPr lvl="1"/>
            <a:r>
              <a:rPr lang="en-US" dirty="0" smtClean="0"/>
              <a:t>Found on New tab in Backstage view or on Office.com.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Temples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21" y="1371600"/>
            <a:ext cx="851966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>
            <a:off x="6781800" y="3498415"/>
            <a:ext cx="3810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79" y="2943584"/>
            <a:ext cx="8619645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914400" y="2438400"/>
            <a:ext cx="3810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714500"/>
            <a:ext cx="86487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own Arrow 11"/>
          <p:cNvSpPr/>
          <p:nvPr/>
        </p:nvSpPr>
        <p:spPr>
          <a:xfrm>
            <a:off x="6477000" y="3124200"/>
            <a:ext cx="3810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47" y="1127125"/>
            <a:ext cx="8191500" cy="509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5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4876800"/>
          </a:xfrm>
        </p:spPr>
        <p:txBody>
          <a:bodyPr/>
          <a:lstStyle/>
          <a:p>
            <a:r>
              <a:rPr lang="en-US" dirty="0" smtClean="0"/>
              <a:t>Enter text</a:t>
            </a:r>
          </a:p>
          <a:p>
            <a:r>
              <a:rPr lang="en-US" dirty="0" smtClean="0"/>
              <a:t>Undo and redo actions</a:t>
            </a:r>
          </a:p>
          <a:p>
            <a:r>
              <a:rPr lang="en-US" dirty="0" smtClean="0"/>
              <a:t>Create documents based on existing documents</a:t>
            </a:r>
          </a:p>
          <a:p>
            <a:r>
              <a:rPr lang="en-US" dirty="0" smtClean="0"/>
              <a:t>Select text</a:t>
            </a:r>
          </a:p>
          <a:p>
            <a:r>
              <a:rPr lang="en-US" dirty="0" smtClean="0"/>
              <a:t>Edit text</a:t>
            </a:r>
          </a:p>
          <a:p>
            <a:r>
              <a:rPr lang="en-US" dirty="0" smtClean="0"/>
              <a:t>Format </a:t>
            </a:r>
            <a:r>
              <a:rPr lang="en-US" dirty="0" smtClean="0"/>
              <a:t>text</a:t>
            </a:r>
          </a:p>
          <a:p>
            <a:r>
              <a:rPr lang="en-US" dirty="0"/>
              <a:t>Format paragraphs</a:t>
            </a:r>
          </a:p>
          <a:p>
            <a:r>
              <a:rPr lang="en-US" dirty="0"/>
              <a:t>Copy formats</a:t>
            </a:r>
          </a:p>
          <a:p>
            <a:r>
              <a:rPr lang="en-US" dirty="0"/>
              <a:t>Find and replace text</a:t>
            </a:r>
          </a:p>
          <a:p>
            <a:r>
              <a:rPr lang="en-US" dirty="0"/>
              <a:t>Check spelling and grammar</a:t>
            </a:r>
          </a:p>
          <a:p>
            <a:r>
              <a:rPr lang="en-US" dirty="0"/>
              <a:t>Preview and print documents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Selecting 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5344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To select text with the mouse: </a:t>
            </a:r>
          </a:p>
          <a:p>
            <a:pPr lvl="1"/>
            <a:r>
              <a:rPr lang="en-US" dirty="0" smtClean="0"/>
              <a:t>Press and hold the mouse button, drag across a block of text, and then release the mouse button</a:t>
            </a:r>
          </a:p>
          <a:p>
            <a:pPr lvl="1"/>
            <a:r>
              <a:rPr lang="en-US" dirty="0" smtClean="0"/>
              <a:t>Double-click to select a single word</a:t>
            </a:r>
          </a:p>
          <a:p>
            <a:pPr lvl="1"/>
            <a:r>
              <a:rPr lang="en-US" dirty="0" smtClean="0"/>
              <a:t>Triple-click to select a paragraph of text</a:t>
            </a:r>
          </a:p>
          <a:p>
            <a:pPr lvl="1"/>
            <a:r>
              <a:rPr lang="en-US" dirty="0" smtClean="0"/>
              <a:t>Or position the pointer in the </a:t>
            </a:r>
            <a:r>
              <a:rPr lang="en-US" b="1" dirty="0" smtClean="0"/>
              <a:t>selection bar</a:t>
            </a:r>
            <a:r>
              <a:rPr lang="en-US" dirty="0" smtClean="0"/>
              <a:t>—the white space in the left margin—so that the pointer changes to an arrow, and then click or drag. </a:t>
            </a:r>
          </a:p>
          <a:p>
            <a:pPr marL="182880" lvl="1"/>
            <a:r>
              <a:rPr lang="en-US" dirty="0"/>
              <a:t>Use the Ctrl + a key combination to select all of the text in a document. 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Selecting 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35814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 page 310 of the book is a detailed table of selecting text options.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Content Placeholder 10" descr="Ch10_Ex10-10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45712" y="914400"/>
            <a:ext cx="4393488" cy="4875650"/>
          </a:xfrm>
        </p:spPr>
      </p:pic>
    </p:spTree>
    <p:extLst>
      <p:ext uri="{BB962C8B-B14F-4D97-AF65-F5344CB8AC3E}">
        <p14:creationId xmlns:p14="http://schemas.microsoft.com/office/powerpoint/2010/main" val="293552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Editing 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305800" cy="4800600"/>
          </a:xfrm>
        </p:spPr>
        <p:txBody>
          <a:bodyPr/>
          <a:lstStyle/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Replacing Selected Text</a:t>
            </a:r>
          </a:p>
          <a:p>
            <a:pPr lvl="1"/>
            <a:r>
              <a:rPr lang="en-US" dirty="0" smtClean="0"/>
              <a:t>Using Drag and Drop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305800" cy="4800600"/>
          </a:xfrm>
        </p:spPr>
        <p:txBody>
          <a:bodyPr/>
          <a:lstStyle/>
          <a:p>
            <a:r>
              <a:rPr lang="en-US" dirty="0" smtClean="0"/>
              <a:t>To replace existing text, you select the text you no longer want, and then start typing. </a:t>
            </a:r>
          </a:p>
          <a:p>
            <a:r>
              <a:rPr lang="en-US" dirty="0" smtClean="0"/>
              <a:t>The insertion point indicates where text will be inserted in the document.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Replacing Selected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305800" cy="4800600"/>
          </a:xfrm>
        </p:spPr>
        <p:txBody>
          <a:bodyPr/>
          <a:lstStyle/>
          <a:p>
            <a:r>
              <a:rPr lang="en-US" dirty="0" smtClean="0"/>
              <a:t>To use </a:t>
            </a:r>
            <a:r>
              <a:rPr lang="en-US" b="1" dirty="0" smtClean="0"/>
              <a:t>drag and drop </a:t>
            </a:r>
            <a:r>
              <a:rPr lang="en-US" dirty="0" smtClean="0"/>
              <a:t>to move text</a:t>
            </a:r>
          </a:p>
          <a:p>
            <a:pPr lvl="1"/>
            <a:r>
              <a:rPr lang="en-US" dirty="0" smtClean="0"/>
              <a:t>select the text you want to move</a:t>
            </a:r>
          </a:p>
          <a:p>
            <a:pPr lvl="1"/>
            <a:r>
              <a:rPr lang="en-US" dirty="0" smtClean="0"/>
              <a:t>press and hold the mouse button</a:t>
            </a:r>
          </a:p>
          <a:p>
            <a:pPr lvl="1"/>
            <a:r>
              <a:rPr lang="en-US" dirty="0" smtClean="0"/>
              <a:t>drag the selected text to a new location</a:t>
            </a:r>
          </a:p>
          <a:p>
            <a:pPr lvl="1"/>
            <a:r>
              <a:rPr lang="en-US" dirty="0" smtClean="0"/>
              <a:t>release the mouse button. </a:t>
            </a:r>
          </a:p>
          <a:p>
            <a:r>
              <a:rPr lang="en-US" dirty="0" smtClean="0"/>
              <a:t>Unlike the Cut or Copy commands, when you drag and drop, the text you drag is </a:t>
            </a:r>
            <a:r>
              <a:rPr lang="en-US" i="1" dirty="0" smtClean="0"/>
              <a:t>not</a:t>
            </a:r>
            <a:r>
              <a:rPr lang="en-US" dirty="0" smtClean="0"/>
              <a:t> placed on the </a:t>
            </a:r>
            <a:r>
              <a:rPr lang="en-US" b="1" dirty="0" smtClean="0"/>
              <a:t>Clipboard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Using Drag and Drop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305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Once you have entered the text of a document, you can change how it looks – that is, you can </a:t>
            </a:r>
            <a:r>
              <a:rPr lang="en-US" b="1" dirty="0" smtClean="0"/>
              <a:t>format</a:t>
            </a:r>
            <a:r>
              <a:rPr lang="en-US" dirty="0" smtClean="0"/>
              <a:t> the document.</a:t>
            </a:r>
          </a:p>
          <a:p>
            <a:r>
              <a:rPr lang="en-US" dirty="0"/>
              <a:t>The purpose of formatting is to make the document attractive, emphasize certain points in the document, and make the organization and flow of the document clear to readers</a:t>
            </a:r>
            <a:endParaRPr lang="en-US" dirty="0" smtClean="0"/>
          </a:p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Changing the Font and Font Size</a:t>
            </a:r>
          </a:p>
          <a:p>
            <a:pPr lvl="1"/>
            <a:r>
              <a:rPr lang="en-US" dirty="0" smtClean="0"/>
              <a:t>Changing Font Styles</a:t>
            </a:r>
          </a:p>
          <a:p>
            <a:pPr lvl="1"/>
            <a:r>
              <a:rPr lang="en-US" dirty="0" smtClean="0"/>
              <a:t>Changing Text Color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Formatting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534400" cy="4718304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font </a:t>
            </a:r>
            <a:r>
              <a:rPr lang="en-US" dirty="0" smtClean="0"/>
              <a:t>is the design of a set of characters.</a:t>
            </a:r>
          </a:p>
          <a:p>
            <a:r>
              <a:rPr lang="en-US" dirty="0" smtClean="0"/>
              <a:t>Fonts are measured in </a:t>
            </a:r>
            <a:r>
              <a:rPr lang="en-US" b="1" dirty="0" smtClean="0"/>
              <a:t>points</a:t>
            </a:r>
            <a:r>
              <a:rPr lang="en-US" dirty="0" smtClean="0"/>
              <a:t>, which are units of measurement.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Changing the Font and Font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Changing the Font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264400" cy="441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own Arrow 10"/>
          <p:cNvSpPr/>
          <p:nvPr/>
        </p:nvSpPr>
        <p:spPr>
          <a:xfrm rot="5400000">
            <a:off x="2743200" y="1524000"/>
            <a:ext cx="2286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23646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197321"/>
            <a:ext cx="7229475" cy="458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58" y="1219200"/>
            <a:ext cx="7215505" cy="463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95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Changing the </a:t>
            </a:r>
            <a:r>
              <a:rPr lang="en-US" dirty="0" smtClean="0"/>
              <a:t>Font Size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264400" cy="441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own Arrow 10"/>
          <p:cNvSpPr/>
          <p:nvPr/>
        </p:nvSpPr>
        <p:spPr>
          <a:xfrm rot="5400000">
            <a:off x="3048000" y="1524000"/>
            <a:ext cx="2286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215505" cy="439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215505" cy="472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40" y="1219200"/>
            <a:ext cx="7236460" cy="477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35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305800" cy="1066800"/>
          </a:xfrm>
        </p:spPr>
        <p:txBody>
          <a:bodyPr/>
          <a:lstStyle/>
          <a:p>
            <a:r>
              <a:rPr lang="en-US" b="1" dirty="0" smtClean="0"/>
              <a:t>Font style </a:t>
            </a:r>
            <a:r>
              <a:rPr lang="en-US" dirty="0" smtClean="0"/>
              <a:t>refers to format attributes applied to text, such as bold and italics. 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Changing Font Styles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199"/>
            <a:ext cx="27686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81400" y="2112316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Sample text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58800" y="2679699"/>
            <a:ext cx="6375400" cy="698500"/>
            <a:chOff x="558800" y="2679699"/>
            <a:chExt cx="6375400" cy="69850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00" y="2679699"/>
              <a:ext cx="2743200" cy="698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581400" y="2814935"/>
              <a:ext cx="335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Sample text</a:t>
              </a:r>
              <a:endParaRPr lang="en-US" sz="24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4200" y="3352800"/>
            <a:ext cx="6350000" cy="762000"/>
            <a:chOff x="584200" y="3352800"/>
            <a:chExt cx="6350000" cy="76200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00" y="3352800"/>
              <a:ext cx="26924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581400" y="3500735"/>
              <a:ext cx="335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Sample text</a:t>
              </a:r>
              <a:endParaRPr lang="en-US" sz="2400" i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1552" y="4038600"/>
            <a:ext cx="6332648" cy="711200"/>
            <a:chOff x="601552" y="4038600"/>
            <a:chExt cx="6332648" cy="71120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552" y="4038600"/>
              <a:ext cx="2717800" cy="71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581400" y="4110335"/>
              <a:ext cx="335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 smtClean="0"/>
                <a:t>Sample text</a:t>
              </a:r>
              <a:endParaRPr lang="en-US" sz="2400" u="sng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2883" y="4648200"/>
            <a:ext cx="6361317" cy="749300"/>
            <a:chOff x="572883" y="4648200"/>
            <a:chExt cx="6361317" cy="749300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883" y="4648200"/>
              <a:ext cx="2730500" cy="74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581400" y="4724400"/>
              <a:ext cx="335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trike="sngStrike" dirty="0" smtClean="0"/>
                <a:t>Sample text</a:t>
              </a:r>
              <a:endParaRPr lang="en-US" sz="2400" strike="sngStrike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5000" y="5232400"/>
            <a:ext cx="6299200" cy="711200"/>
            <a:chOff x="635000" y="5232400"/>
            <a:chExt cx="6299200" cy="711200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00" y="5232400"/>
              <a:ext cx="2717800" cy="71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3581400" y="5233688"/>
              <a:ext cx="335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Sample</a:t>
              </a:r>
              <a:endParaRPr lang="en-US" sz="2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48200" y="5407223"/>
              <a:ext cx="4732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text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9600" y="5867400"/>
            <a:ext cx="6400800" cy="698500"/>
            <a:chOff x="609600" y="5867400"/>
            <a:chExt cx="6400800" cy="698500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5867400"/>
              <a:ext cx="2743200" cy="698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3657600" y="5985817"/>
              <a:ext cx="335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Sample</a:t>
              </a:r>
              <a:endParaRPr lang="en-US" sz="24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724400" y="6016823"/>
              <a:ext cx="4732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Entering Text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Microsoft Word 2010 </a:t>
            </a:r>
            <a:r>
              <a:rPr lang="en-US" dirty="0" smtClean="0"/>
              <a:t>is a word-processing program used to enter, edit, and change the appearance of text.</a:t>
            </a:r>
          </a:p>
          <a:p>
            <a:r>
              <a:rPr lang="en-US" dirty="0" smtClean="0"/>
              <a:t>My assumption is that most of you have created and saved a Word document.</a:t>
            </a:r>
          </a:p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Entering Text</a:t>
            </a:r>
          </a:p>
          <a:p>
            <a:pPr lvl="1"/>
            <a:r>
              <a:rPr lang="en-US" dirty="0" smtClean="0"/>
              <a:t>Inserting a Date with AutoComplete</a:t>
            </a:r>
          </a:p>
          <a:p>
            <a:pPr lvl="1"/>
            <a:r>
              <a:rPr lang="en-US" dirty="0" smtClean="0"/>
              <a:t>Correcting Errors as You Type</a:t>
            </a:r>
          </a:p>
          <a:p>
            <a:pPr lvl="1"/>
            <a:r>
              <a:rPr lang="en-US" dirty="0" smtClean="0"/>
              <a:t>Inserting Symbols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382000" cy="1066800"/>
          </a:xfrm>
        </p:spPr>
        <p:txBody>
          <a:bodyPr/>
          <a:lstStyle/>
          <a:p>
            <a:r>
              <a:rPr lang="en-US" dirty="0" smtClean="0"/>
              <a:t> Judicious use of color makes headings or other important text stand out.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Changing Text Color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2159000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4972"/>
            <a:ext cx="41529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133600"/>
            <a:ext cx="647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714" y="2895600"/>
            <a:ext cx="6731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8305800" cy="4800600"/>
          </a:xfrm>
        </p:spPr>
        <p:txBody>
          <a:bodyPr/>
          <a:lstStyle/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Adjusting Paragraph Spacing</a:t>
            </a:r>
          </a:p>
          <a:p>
            <a:pPr lvl="1"/>
            <a:r>
              <a:rPr lang="en-US" dirty="0" smtClean="0"/>
              <a:t>Adjusting Line Spacing</a:t>
            </a:r>
          </a:p>
          <a:p>
            <a:pPr lvl="1"/>
            <a:r>
              <a:rPr lang="en-US" dirty="0" smtClean="0"/>
              <a:t>Aligning Paragraphs</a:t>
            </a:r>
          </a:p>
          <a:p>
            <a:pPr lvl="1"/>
            <a:r>
              <a:rPr lang="en-US" dirty="0" smtClean="0"/>
              <a:t>Using Tabs</a:t>
            </a:r>
          </a:p>
          <a:p>
            <a:pPr lvl="1"/>
            <a:r>
              <a:rPr lang="en-US" dirty="0" smtClean="0"/>
              <a:t>Creating Bulleted and Numbered Lists</a:t>
            </a:r>
          </a:p>
          <a:p>
            <a:pPr lvl="1"/>
            <a:r>
              <a:rPr lang="en-US" dirty="0" smtClean="0"/>
              <a:t>Adding a Paragraph Border</a:t>
            </a:r>
          </a:p>
          <a:p>
            <a:pPr lvl="1"/>
            <a:r>
              <a:rPr lang="en-US" dirty="0" smtClean="0"/>
              <a:t>Adding Paragraph Shading</a:t>
            </a:r>
          </a:p>
          <a:p>
            <a:pPr lvl="1"/>
            <a:r>
              <a:rPr lang="en-US" dirty="0" smtClean="0"/>
              <a:t>Indenting a Paragraph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Formatting Paragraphs</a:t>
            </a:r>
          </a:p>
        </p:txBody>
      </p:sp>
    </p:spTree>
    <p:extLst>
      <p:ext uri="{BB962C8B-B14F-4D97-AF65-F5344CB8AC3E}">
        <p14:creationId xmlns:p14="http://schemas.microsoft.com/office/powerpoint/2010/main" val="42546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838200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Paragraph spacing </a:t>
            </a:r>
            <a:r>
              <a:rPr lang="en-US" dirty="0" smtClean="0"/>
              <a:t>refers to the space that appears directly above and below a paragraph. </a:t>
            </a:r>
          </a:p>
          <a:p>
            <a:r>
              <a:rPr lang="en-US" dirty="0" smtClean="0"/>
              <a:t>Paragraph spacing is found on the Page layout tab.</a:t>
            </a:r>
          </a:p>
          <a:p>
            <a:r>
              <a:rPr lang="en-US" dirty="0" smtClean="0"/>
              <a:t>Note that the preset for paragraph spacing is 0 </a:t>
            </a:r>
            <a:r>
              <a:rPr lang="en-US" dirty="0" err="1" smtClean="0"/>
              <a:t>pt</a:t>
            </a:r>
            <a:r>
              <a:rPr lang="en-US" dirty="0" smtClean="0"/>
              <a:t> before and 10 </a:t>
            </a:r>
            <a:r>
              <a:rPr lang="en-US" dirty="0" err="1" smtClean="0"/>
              <a:t>pt</a:t>
            </a:r>
            <a:r>
              <a:rPr lang="en-US" dirty="0" smtClean="0"/>
              <a:t> after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Adjusting Paragraph Spacing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29" y="3200400"/>
            <a:ext cx="4538141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3400" y="3657600"/>
            <a:ext cx="1582847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7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8229600" cy="3352800"/>
          </a:xfrm>
        </p:spPr>
        <p:txBody>
          <a:bodyPr/>
          <a:lstStyle/>
          <a:p>
            <a:r>
              <a:rPr lang="en-US" b="1" dirty="0" smtClean="0"/>
              <a:t>Line spacing </a:t>
            </a:r>
            <a:r>
              <a:rPr lang="en-US" dirty="0" smtClean="0"/>
              <a:t>is the amount of space that appears between lines of text within a paragraph.</a:t>
            </a:r>
          </a:p>
          <a:p>
            <a:r>
              <a:rPr lang="en-US" dirty="0" smtClean="0"/>
              <a:t>Paragraphs formatted with the 1.0 setting are called </a:t>
            </a:r>
            <a:r>
              <a:rPr lang="en-US" b="1" dirty="0" smtClean="0"/>
              <a:t>single spaced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Paragraphs formatted with the 2.0 setting are called </a:t>
            </a:r>
            <a:r>
              <a:rPr lang="en-US" b="1" dirty="0" smtClean="0"/>
              <a:t>double spaced</a:t>
            </a:r>
            <a:r>
              <a:rPr lang="en-US" dirty="0" smtClean="0"/>
              <a:t> and have a blank line of space between each line of text in the paragraph.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Adjusting Line Spacing</a:t>
            </a:r>
          </a:p>
        </p:txBody>
      </p:sp>
    </p:spTree>
    <p:extLst>
      <p:ext uri="{BB962C8B-B14F-4D97-AF65-F5344CB8AC3E}">
        <p14:creationId xmlns:p14="http://schemas.microsoft.com/office/powerpoint/2010/main" val="107215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8229600" cy="3352800"/>
          </a:xfrm>
        </p:spPr>
        <p:txBody>
          <a:bodyPr/>
          <a:lstStyle/>
          <a:p>
            <a:r>
              <a:rPr lang="en-US" dirty="0" smtClean="0"/>
              <a:t>Line spacing is found on the Home tab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Adjusting Line Spacing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7" y="1752600"/>
            <a:ext cx="650557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05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8229600" cy="4800600"/>
          </a:xfrm>
        </p:spPr>
        <p:txBody>
          <a:bodyPr/>
          <a:lstStyle/>
          <a:p>
            <a:r>
              <a:rPr lang="en-US" dirty="0" smtClean="0"/>
              <a:t>Normal paragraphs are </a:t>
            </a:r>
            <a:r>
              <a:rPr lang="en-US" b="1" dirty="0" smtClean="0"/>
              <a:t>left-aligned</a:t>
            </a:r>
            <a:r>
              <a:rPr lang="en-US" dirty="0" smtClean="0"/>
              <a:t>—they are flush with the left margin and ragged, or uneven, along the right margin.</a:t>
            </a:r>
          </a:p>
          <a:p>
            <a:r>
              <a:rPr lang="en-US" b="1" dirty="0" smtClean="0"/>
              <a:t>Right-aligned </a:t>
            </a:r>
            <a:r>
              <a:rPr lang="en-US" dirty="0" smtClean="0"/>
              <a:t>paragraphs are aligned along the right margin and </a:t>
            </a:r>
            <a:r>
              <a:rPr lang="en-US" b="1" dirty="0" smtClean="0"/>
              <a:t>ragged </a:t>
            </a:r>
            <a:r>
              <a:rPr lang="en-US" dirty="0" smtClean="0"/>
              <a:t>along the left margin.</a:t>
            </a:r>
          </a:p>
          <a:p>
            <a:r>
              <a:rPr lang="en-US" dirty="0" smtClean="0"/>
              <a:t>Paragraphs that are </a:t>
            </a:r>
            <a:r>
              <a:rPr lang="en-US" b="1" dirty="0" smtClean="0"/>
              <a:t>centered </a:t>
            </a:r>
            <a:r>
              <a:rPr lang="en-US" dirty="0" smtClean="0"/>
              <a:t>are positioned midway between the left and right margins and ragged along both margins.</a:t>
            </a:r>
          </a:p>
          <a:p>
            <a:r>
              <a:rPr lang="en-US" b="1" dirty="0" smtClean="0"/>
              <a:t>Justified </a:t>
            </a:r>
            <a:r>
              <a:rPr lang="en-US" dirty="0" smtClean="0"/>
              <a:t>paragraphs are flush with both the left and right margins.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Aligning Paragraphs</a:t>
            </a:r>
          </a:p>
        </p:txBody>
      </p:sp>
    </p:spTree>
    <p:extLst>
      <p:ext uri="{BB962C8B-B14F-4D97-AF65-F5344CB8AC3E}">
        <p14:creationId xmlns:p14="http://schemas.microsoft.com/office/powerpoint/2010/main" val="294489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8229600" cy="609600"/>
          </a:xfrm>
        </p:spPr>
        <p:txBody>
          <a:bodyPr/>
          <a:lstStyle/>
          <a:p>
            <a:r>
              <a:rPr lang="en-US" dirty="0" smtClean="0"/>
              <a:t>Paragraph </a:t>
            </a:r>
            <a:r>
              <a:rPr lang="en-US" dirty="0" err="1" smtClean="0"/>
              <a:t>allignment</a:t>
            </a:r>
            <a:r>
              <a:rPr lang="en-US" dirty="0" smtClean="0"/>
              <a:t> is </a:t>
            </a:r>
            <a:r>
              <a:rPr lang="en-US" dirty="0"/>
              <a:t>found on the Home tab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Aligning Paragraphs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" y="1752599"/>
            <a:ext cx="5063296" cy="2035523"/>
            <a:chOff x="609600" y="1752599"/>
            <a:chExt cx="5063296" cy="2035523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752599"/>
              <a:ext cx="172720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199" y="1752600"/>
              <a:ext cx="2929697" cy="2035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19124" y="1752600"/>
            <a:ext cx="7857183" cy="1980768"/>
            <a:chOff x="619124" y="1752600"/>
            <a:chExt cx="7857183" cy="1980768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4" y="2590800"/>
              <a:ext cx="1714500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362" y="1752600"/>
              <a:ext cx="2757945" cy="1980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619125" y="3428999"/>
            <a:ext cx="4824531" cy="3185947"/>
            <a:chOff x="619125" y="3428999"/>
            <a:chExt cx="4824531" cy="3185947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5" y="3428999"/>
              <a:ext cx="1752600" cy="54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3975099"/>
              <a:ext cx="2700456" cy="2639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627424" y="4038600"/>
            <a:ext cx="7947559" cy="2060450"/>
            <a:chOff x="627424" y="4038600"/>
            <a:chExt cx="7947559" cy="2060450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424" y="4190999"/>
              <a:ext cx="1828800" cy="54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6092" y="4038600"/>
              <a:ext cx="2868891" cy="2060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298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8610600" cy="4800600"/>
          </a:xfrm>
        </p:spPr>
        <p:txBody>
          <a:bodyPr/>
          <a:lstStyle/>
          <a:p>
            <a:r>
              <a:rPr lang="en-US" b="1" dirty="0" smtClean="0"/>
              <a:t>Tab stops </a:t>
            </a:r>
            <a:r>
              <a:rPr lang="en-US" dirty="0" smtClean="0"/>
              <a:t>are useful for aligning small amounts of data in columns.</a:t>
            </a:r>
          </a:p>
          <a:p>
            <a:r>
              <a:rPr lang="en-US" dirty="0" smtClean="0"/>
              <a:t>When you press the Tab key, the insertion point moves to the next tab stop to the right.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Using Tabs</a:t>
            </a:r>
          </a:p>
        </p:txBody>
      </p:sp>
    </p:spTree>
    <p:extLst>
      <p:ext uri="{BB962C8B-B14F-4D97-AF65-F5344CB8AC3E}">
        <p14:creationId xmlns:p14="http://schemas.microsoft.com/office/powerpoint/2010/main" val="370558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8229600" cy="48006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bulleted list </a:t>
            </a:r>
            <a:r>
              <a:rPr lang="en-US" dirty="0" smtClean="0"/>
              <a:t>is a group of related paragraphs with a symbol, such as a dot, dash, or other character, that appears to the left of each paragraph.</a:t>
            </a:r>
          </a:p>
          <a:p>
            <a:r>
              <a:rPr lang="en-US" dirty="0" smtClean="0"/>
              <a:t>For a group of related paragraphs that have a particular order (such as steps in a procedure), you can use numbers instead of bullets to create a </a:t>
            </a:r>
            <a:r>
              <a:rPr lang="en-US" b="1" dirty="0" smtClean="0"/>
              <a:t>numbered list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Creating Bulleted and Numbered Lists</a:t>
            </a:r>
          </a:p>
        </p:txBody>
      </p:sp>
    </p:spTree>
    <p:extLst>
      <p:ext uri="{BB962C8B-B14F-4D97-AF65-F5344CB8AC3E}">
        <p14:creationId xmlns:p14="http://schemas.microsoft.com/office/powerpoint/2010/main" val="168091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Creating Bulleted </a:t>
            </a:r>
            <a:r>
              <a:rPr lang="en-US" dirty="0" smtClean="0"/>
              <a:t>Lists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700963" cy="405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723188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8078788" cy="40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68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Customizing the Workspace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Before you begin or as you work on a document you can customize the way the workspace looks.</a:t>
            </a:r>
          </a:p>
          <a:p>
            <a:r>
              <a:rPr lang="en-US" dirty="0" smtClean="0"/>
              <a:t>Three ways you can customize the workspace are:</a:t>
            </a:r>
          </a:p>
          <a:p>
            <a:pPr lvl="1"/>
            <a:r>
              <a:rPr lang="en-US" dirty="0" smtClean="0"/>
              <a:t>Display non-print characters</a:t>
            </a:r>
          </a:p>
          <a:p>
            <a:pPr lvl="1"/>
            <a:r>
              <a:rPr lang="en-US" dirty="0" smtClean="0"/>
              <a:t>Show rulers</a:t>
            </a:r>
          </a:p>
          <a:p>
            <a:pPr lvl="1"/>
            <a:r>
              <a:rPr lang="en-US" dirty="0" smtClean="0"/>
              <a:t>Select zoom level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4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Creating </a:t>
            </a:r>
            <a:r>
              <a:rPr lang="en-US" dirty="0" smtClean="0"/>
              <a:t>Numbered Lists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838200"/>
            <a:ext cx="6572250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89" y="838624"/>
            <a:ext cx="6562725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89" y="852204"/>
            <a:ext cx="6619875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6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8229600" cy="4800600"/>
          </a:xfrm>
        </p:spPr>
        <p:txBody>
          <a:bodyPr/>
          <a:lstStyle/>
          <a:p>
            <a:r>
              <a:rPr lang="en-US" dirty="0"/>
              <a:t>To create a bulleted list as you </a:t>
            </a:r>
            <a:r>
              <a:rPr lang="en-US" dirty="0" smtClean="0"/>
              <a:t>type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Bullets </a:t>
            </a:r>
            <a:r>
              <a:rPr lang="en-US" dirty="0" smtClean="0"/>
              <a:t>button </a:t>
            </a:r>
            <a:r>
              <a:rPr lang="en-US" dirty="0"/>
              <a:t>in the Paragraph group on the Home </a:t>
            </a:r>
            <a:r>
              <a:rPr lang="en-US" dirty="0" smtClean="0"/>
              <a:t>tab</a:t>
            </a:r>
          </a:p>
          <a:p>
            <a:pPr lvl="1"/>
            <a:r>
              <a:rPr lang="en-US" dirty="0" smtClean="0"/>
              <a:t>Type the first </a:t>
            </a:r>
            <a:r>
              <a:rPr lang="en-US" dirty="0"/>
              <a:t>item in the </a:t>
            </a:r>
            <a:r>
              <a:rPr lang="en-US" dirty="0" smtClean="0"/>
              <a:t>list</a:t>
            </a:r>
          </a:p>
          <a:p>
            <a:pPr lvl="1"/>
            <a:r>
              <a:rPr lang="en-US" dirty="0" smtClean="0"/>
              <a:t>Press </a:t>
            </a:r>
            <a:r>
              <a:rPr lang="en-US" dirty="0"/>
              <a:t>the Enter </a:t>
            </a:r>
            <a:r>
              <a:rPr lang="en-US" dirty="0" smtClean="0"/>
              <a:t>key</a:t>
            </a:r>
          </a:p>
          <a:p>
            <a:r>
              <a:rPr lang="en-US" dirty="0" smtClean="0"/>
              <a:t>The bullet will appear before the next paragraph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Creating Bulleted </a:t>
            </a:r>
            <a:r>
              <a:rPr lang="en-US" dirty="0" smtClean="0"/>
              <a:t>Lists as You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4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create a </a:t>
            </a:r>
            <a:r>
              <a:rPr lang="en-US" dirty="0" smtClean="0"/>
              <a:t>number list </a:t>
            </a:r>
            <a:r>
              <a:rPr lang="en-US" dirty="0"/>
              <a:t>as you </a:t>
            </a:r>
            <a:r>
              <a:rPr lang="en-US" dirty="0" smtClean="0"/>
              <a:t>type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</a:t>
            </a:r>
            <a:r>
              <a:rPr lang="en-US" dirty="0" smtClean="0"/>
              <a:t>Number button </a:t>
            </a:r>
            <a:r>
              <a:rPr lang="en-US" dirty="0"/>
              <a:t>in the Paragraph group on the Home </a:t>
            </a:r>
            <a:r>
              <a:rPr lang="en-US" dirty="0" smtClean="0"/>
              <a:t>tab</a:t>
            </a:r>
          </a:p>
          <a:p>
            <a:pPr lvl="1"/>
            <a:r>
              <a:rPr lang="en-US" dirty="0" smtClean="0"/>
              <a:t>Type the first </a:t>
            </a:r>
            <a:r>
              <a:rPr lang="en-US" dirty="0"/>
              <a:t>item in the </a:t>
            </a:r>
            <a:r>
              <a:rPr lang="en-US" dirty="0" smtClean="0"/>
              <a:t>list</a:t>
            </a:r>
          </a:p>
          <a:p>
            <a:pPr lvl="1"/>
            <a:r>
              <a:rPr lang="en-US" dirty="0" smtClean="0"/>
              <a:t>Press </a:t>
            </a:r>
            <a:r>
              <a:rPr lang="en-US" dirty="0"/>
              <a:t>the Enter </a:t>
            </a:r>
            <a:r>
              <a:rPr lang="en-US" dirty="0" smtClean="0"/>
              <a:t>key </a:t>
            </a:r>
          </a:p>
          <a:p>
            <a:pPr lvl="1"/>
            <a:r>
              <a:rPr lang="en-US" dirty="0" smtClean="0"/>
              <a:t>The numbers will appear before the next paragraph</a:t>
            </a:r>
          </a:p>
          <a:p>
            <a:r>
              <a:rPr lang="en-US" dirty="0" smtClean="0"/>
              <a:t>You can use the Auto-correct </a:t>
            </a:r>
          </a:p>
          <a:p>
            <a:pPr lvl="1"/>
            <a:r>
              <a:rPr lang="en-US" dirty="0" smtClean="0"/>
              <a:t>type </a:t>
            </a:r>
            <a:r>
              <a:rPr lang="en-US" dirty="0"/>
              <a:t>the number </a:t>
            </a:r>
            <a:r>
              <a:rPr lang="en-US" dirty="0" smtClean="0"/>
              <a:t>1  </a:t>
            </a:r>
            <a:r>
              <a:rPr lang="en-US" dirty="0"/>
              <a:t>followed by a </a:t>
            </a:r>
            <a:r>
              <a:rPr lang="en-US" dirty="0" smtClean="0"/>
              <a:t>period</a:t>
            </a:r>
          </a:p>
          <a:p>
            <a:pPr lvl="1"/>
            <a:r>
              <a:rPr lang="en-US" dirty="0" smtClean="0"/>
              <a:t>press </a:t>
            </a:r>
            <a:r>
              <a:rPr lang="en-US" dirty="0"/>
              <a:t>the Tab key. </a:t>
            </a:r>
          </a:p>
          <a:p>
            <a:pPr lvl="1"/>
            <a:r>
              <a:rPr lang="en-US" dirty="0" smtClean="0"/>
              <a:t>AutoCorrect </a:t>
            </a:r>
            <a:r>
              <a:rPr lang="en-US" dirty="0"/>
              <a:t>formats the paragraph as the </a:t>
            </a:r>
            <a:r>
              <a:rPr lang="en-US" dirty="0" smtClean="0"/>
              <a:t>first </a:t>
            </a:r>
            <a:r>
              <a:rPr lang="en-US" dirty="0"/>
              <a:t>item in a numbered list and the Numbering button in the </a:t>
            </a:r>
            <a:r>
              <a:rPr lang="en-US" dirty="0" smtClean="0"/>
              <a:t>Paragraph </a:t>
            </a:r>
            <a:r>
              <a:rPr lang="en-US" dirty="0"/>
              <a:t>group on the Home tab is selected.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Creating </a:t>
            </a:r>
            <a:r>
              <a:rPr lang="en-US" dirty="0" smtClean="0"/>
              <a:t>Number Lists as You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8229600" cy="4800600"/>
          </a:xfrm>
        </p:spPr>
        <p:txBody>
          <a:bodyPr/>
          <a:lstStyle/>
          <a:p>
            <a:r>
              <a:rPr lang="en-US" dirty="0" smtClean="0"/>
              <a:t>A paragraph border is an outline that appears around one or more paragraphs in a document.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Adding a Paragraph Border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981200"/>
            <a:ext cx="80454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74675" y="1981200"/>
            <a:ext cx="8020050" cy="3136900"/>
            <a:chOff x="574675" y="1981200"/>
            <a:chExt cx="8020050" cy="3136900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675" y="1981200"/>
              <a:ext cx="8020050" cy="3136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257799" y="2949485"/>
              <a:ext cx="3336925" cy="156966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Note that no preview appears when you hover over a boarder style</a:t>
              </a:r>
              <a:endParaRPr lang="en-US" sz="2400" dirty="0"/>
            </a:p>
          </p:txBody>
        </p:sp>
      </p:grp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981200"/>
            <a:ext cx="8020050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97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8229600" cy="1981200"/>
          </a:xfrm>
        </p:spPr>
        <p:txBody>
          <a:bodyPr/>
          <a:lstStyle/>
          <a:p>
            <a:r>
              <a:rPr lang="en-US" dirty="0" smtClean="0"/>
              <a:t>You can add shading as background color to one or more paragraphs.</a:t>
            </a:r>
          </a:p>
          <a:p>
            <a:r>
              <a:rPr lang="en-US" dirty="0" smtClean="0"/>
              <a:t>To apply shading, use the Shading button in the Paragraph group on the Home tab.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Adding Paragraph Shading</a:t>
            </a:r>
          </a:p>
        </p:txBody>
      </p:sp>
    </p:spTree>
    <p:extLst>
      <p:ext uri="{BB962C8B-B14F-4D97-AF65-F5344CB8AC3E}">
        <p14:creationId xmlns:p14="http://schemas.microsoft.com/office/powerpoint/2010/main" val="18737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Adding Paragraph Shading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328738"/>
            <a:ext cx="68961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61" y="1328738"/>
            <a:ext cx="690562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15" y="1347788"/>
            <a:ext cx="691515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36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8610600" cy="4718304"/>
          </a:xfrm>
        </p:spPr>
        <p:txBody>
          <a:bodyPr>
            <a:normAutofit/>
          </a:bodyPr>
          <a:lstStyle/>
          <a:p>
            <a:r>
              <a:rPr lang="en-US" dirty="0" smtClean="0"/>
              <a:t>Word offers a number of options for indenting a paragraph.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first-line indent </a:t>
            </a:r>
            <a:r>
              <a:rPr lang="en-US" dirty="0" smtClean="0"/>
              <a:t>shifts the first line of a paragraph from the left margin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hanging indent </a:t>
            </a:r>
            <a:r>
              <a:rPr lang="en-US" dirty="0" smtClean="0"/>
              <a:t>shifts all the lines of a paragraph from the left margin except the first line.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Indenting a Paragraph</a:t>
            </a:r>
          </a:p>
        </p:txBody>
      </p:sp>
    </p:spTree>
    <p:extLst>
      <p:ext uri="{BB962C8B-B14F-4D97-AF65-F5344CB8AC3E}">
        <p14:creationId xmlns:p14="http://schemas.microsoft.com/office/powerpoint/2010/main" val="116214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Indenting a Paragraph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68" y="2438400"/>
            <a:ext cx="571813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981200" y="1519535"/>
            <a:ext cx="3435556" cy="1452265"/>
            <a:chOff x="1981200" y="1519535"/>
            <a:chExt cx="3435556" cy="1452265"/>
          </a:xfrm>
        </p:grpSpPr>
        <p:sp>
          <p:nvSpPr>
            <p:cNvPr id="9" name="TextBox 8"/>
            <p:cNvSpPr txBox="1"/>
            <p:nvPr/>
          </p:nvSpPr>
          <p:spPr>
            <a:xfrm>
              <a:off x="1981200" y="1519535"/>
              <a:ext cx="34355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First Line Indent Marker</a:t>
              </a:r>
              <a:endParaRPr lang="en-US" sz="24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133600" y="1981200"/>
              <a:ext cx="0" cy="990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000816" y="3581400"/>
            <a:ext cx="2682145" cy="1452265"/>
            <a:chOff x="2000816" y="3581400"/>
            <a:chExt cx="2682145" cy="1452265"/>
          </a:xfrm>
        </p:grpSpPr>
        <p:sp>
          <p:nvSpPr>
            <p:cNvPr id="3" name="TextBox 2"/>
            <p:cNvSpPr txBox="1"/>
            <p:nvPr/>
          </p:nvSpPr>
          <p:spPr>
            <a:xfrm>
              <a:off x="2000816" y="4572000"/>
              <a:ext cx="26821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Left Indent Marker</a:t>
              </a:r>
              <a:endParaRPr lang="en-US" sz="24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133600" y="3581400"/>
              <a:ext cx="0" cy="8718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584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8229600" cy="4800600"/>
          </a:xfrm>
        </p:spPr>
        <p:txBody>
          <a:bodyPr/>
          <a:lstStyle/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Using the Format Painter</a:t>
            </a:r>
          </a:p>
          <a:p>
            <a:pPr lvl="1"/>
            <a:r>
              <a:rPr lang="en-US" dirty="0" smtClean="0"/>
              <a:t>Using Paste Options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Copying Formats</a:t>
            </a:r>
          </a:p>
        </p:txBody>
      </p:sp>
    </p:spTree>
    <p:extLst>
      <p:ext uri="{BB962C8B-B14F-4D97-AF65-F5344CB8AC3E}">
        <p14:creationId xmlns:p14="http://schemas.microsoft.com/office/powerpoint/2010/main" val="8006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8229600" cy="1447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Format Painter </a:t>
            </a:r>
            <a:r>
              <a:rPr lang="en-US" dirty="0" smtClean="0"/>
              <a:t>is a tool that allows you to copy formatting from one location to another, such as from one paragraph of text to another.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Using the Format Painter</a:t>
            </a:r>
          </a:p>
        </p:txBody>
      </p:sp>
    </p:spTree>
    <p:extLst>
      <p:ext uri="{BB962C8B-B14F-4D97-AF65-F5344CB8AC3E}">
        <p14:creationId xmlns:p14="http://schemas.microsoft.com/office/powerpoint/2010/main" val="11485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Displaying Non-print Characters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Nonprinting </a:t>
            </a:r>
            <a:r>
              <a:rPr lang="en-US" dirty="0"/>
              <a:t>characters are </a:t>
            </a:r>
            <a:r>
              <a:rPr lang="en-US" dirty="0" smtClean="0"/>
              <a:t>characters </a:t>
            </a:r>
            <a:r>
              <a:rPr lang="en-US" dirty="0"/>
              <a:t>that do not print and that control the way the document </a:t>
            </a:r>
            <a:r>
              <a:rPr lang="en-US" dirty="0" smtClean="0"/>
              <a:t>looks.</a:t>
            </a:r>
          </a:p>
          <a:p>
            <a:r>
              <a:rPr lang="en-US" dirty="0" smtClean="0"/>
              <a:t>To Display non-print characters:</a:t>
            </a:r>
          </a:p>
          <a:p>
            <a:pPr lvl="1"/>
            <a:r>
              <a:rPr lang="en-US" dirty="0" smtClean="0"/>
              <a:t>Click on the Show/Hide button</a:t>
            </a:r>
          </a:p>
          <a:p>
            <a:pPr lvl="1"/>
            <a:r>
              <a:rPr lang="en-US" dirty="0" smtClean="0"/>
              <a:t>The non-print characters will appear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94310" y="3352800"/>
            <a:ext cx="8721090" cy="2908935"/>
            <a:chOff x="194310" y="3352800"/>
            <a:chExt cx="8721090" cy="290893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" y="3352800"/>
              <a:ext cx="8721090" cy="2908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366260" y="3810000"/>
              <a:ext cx="3048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" y="3339465"/>
            <a:ext cx="8721090" cy="290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6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06627"/>
            <a:ext cx="7767950" cy="241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82296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When you paste text in Word, a Paste Options button appears below the lower-right corner of the pasted text.</a:t>
            </a:r>
          </a:p>
          <a:p>
            <a:r>
              <a:rPr lang="en-US" dirty="0" smtClean="0"/>
              <a:t>You can click this button to open a menu with buttons that control the formatting of the pasted text.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Using Paste Options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743200" y="4750098"/>
            <a:ext cx="2963906" cy="830997"/>
            <a:chOff x="1516108" y="4572000"/>
            <a:chExt cx="2963906" cy="830997"/>
          </a:xfrm>
        </p:grpSpPr>
        <p:sp>
          <p:nvSpPr>
            <p:cNvPr id="12" name="TextBox 11"/>
            <p:cNvSpPr txBox="1"/>
            <p:nvPr/>
          </p:nvSpPr>
          <p:spPr>
            <a:xfrm>
              <a:off x="1516108" y="4572000"/>
              <a:ext cx="2362199" cy="83099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Use Destination Theme</a:t>
              </a:r>
              <a:endParaRPr lang="en-US" sz="24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3878307" y="4999825"/>
              <a:ext cx="601707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254027" y="3506442"/>
            <a:ext cx="2362199" cy="1393771"/>
            <a:chOff x="1516108" y="4572000"/>
            <a:chExt cx="2362199" cy="1393771"/>
          </a:xfrm>
        </p:grpSpPr>
        <p:sp>
          <p:nvSpPr>
            <p:cNvPr id="15" name="TextBox 14"/>
            <p:cNvSpPr txBox="1"/>
            <p:nvPr/>
          </p:nvSpPr>
          <p:spPr>
            <a:xfrm>
              <a:off x="1516108" y="4572000"/>
              <a:ext cx="2362199" cy="83099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Merge Formatting</a:t>
              </a:r>
              <a:endParaRPr lang="en-US" sz="24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697207" y="5402997"/>
              <a:ext cx="0" cy="56277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990786" y="4572000"/>
            <a:ext cx="2077014" cy="1200329"/>
            <a:chOff x="943479" y="4210744"/>
            <a:chExt cx="2077014" cy="1200329"/>
          </a:xfrm>
        </p:grpSpPr>
        <p:sp>
          <p:nvSpPr>
            <p:cNvPr id="19" name="TextBox 18"/>
            <p:cNvSpPr txBox="1"/>
            <p:nvPr/>
          </p:nvSpPr>
          <p:spPr>
            <a:xfrm>
              <a:off x="1516108" y="4210744"/>
              <a:ext cx="1504385" cy="120032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Keep Text </a:t>
              </a:r>
            </a:p>
            <a:p>
              <a:r>
                <a:rPr lang="en-US" sz="2400" dirty="0" smtClean="0"/>
                <a:t>Only</a:t>
              </a:r>
              <a:endParaRPr lang="en-US" sz="24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943479" y="4804341"/>
              <a:ext cx="572629" cy="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973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8229600" cy="4800600"/>
          </a:xfrm>
        </p:spPr>
        <p:txBody>
          <a:bodyPr/>
          <a:lstStyle/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Finding Text</a:t>
            </a:r>
          </a:p>
          <a:p>
            <a:pPr lvl="1"/>
            <a:r>
              <a:rPr lang="en-US" dirty="0" smtClean="0"/>
              <a:t>Replacing Specific Text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Finding and Replacing Text</a:t>
            </a:r>
          </a:p>
        </p:txBody>
      </p:sp>
    </p:spTree>
    <p:extLst>
      <p:ext uri="{BB962C8B-B14F-4D97-AF65-F5344CB8AC3E}">
        <p14:creationId xmlns:p14="http://schemas.microsoft.com/office/powerpoint/2010/main" val="9910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8229600" cy="4800600"/>
          </a:xfrm>
        </p:spPr>
        <p:txBody>
          <a:bodyPr/>
          <a:lstStyle/>
          <a:p>
            <a:r>
              <a:rPr lang="en-US" dirty="0" smtClean="0"/>
              <a:t>To find specific text in a document, first open the Navigation Pane by clicking the Find button in the Editing group on the Home tab.</a:t>
            </a:r>
          </a:p>
          <a:p>
            <a:r>
              <a:rPr lang="en-US" dirty="0" smtClean="0"/>
              <a:t>Then, in the Search Document box in the Navigation Pane, type the text for which you are searching.</a:t>
            </a:r>
          </a:p>
          <a:p>
            <a:r>
              <a:rPr lang="en-US" dirty="0" smtClean="0"/>
              <a:t>As you type, Word highlights every instance of the search text in the document, and a list of text snippets containing each instance of the search text appears in the Navigation Pane.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Finding Text</a:t>
            </a:r>
          </a:p>
        </p:txBody>
      </p:sp>
    </p:spTree>
    <p:extLst>
      <p:ext uri="{BB962C8B-B14F-4D97-AF65-F5344CB8AC3E}">
        <p14:creationId xmlns:p14="http://schemas.microsoft.com/office/powerpoint/2010/main" val="106500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Finding Text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" y="1230228"/>
            <a:ext cx="8922957" cy="255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" y="1295971"/>
            <a:ext cx="8917686" cy="251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08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8686800" cy="4800600"/>
          </a:xfrm>
        </p:spPr>
        <p:txBody>
          <a:bodyPr/>
          <a:lstStyle/>
          <a:p>
            <a:r>
              <a:rPr lang="en-US" dirty="0" smtClean="0"/>
              <a:t>You can replace specific text using the Find and Replace dialog box, which you open by clicking the Replace button in the Editing group on the Home tab. </a:t>
            </a:r>
          </a:p>
          <a:p>
            <a:r>
              <a:rPr lang="en-US" dirty="0" smtClean="0"/>
              <a:t>Be careful when you use the Replace All Command.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Replacing Specific Text</a:t>
            </a:r>
          </a:p>
        </p:txBody>
      </p:sp>
    </p:spTree>
    <p:extLst>
      <p:ext uri="{BB962C8B-B14F-4D97-AF65-F5344CB8AC3E}">
        <p14:creationId xmlns:p14="http://schemas.microsoft.com/office/powerpoint/2010/main" val="359790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Replacing Specific Text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66" y="914400"/>
            <a:ext cx="79248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66" y="938212"/>
            <a:ext cx="77343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50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8229600" cy="4800600"/>
          </a:xfrm>
        </p:spPr>
        <p:txBody>
          <a:bodyPr/>
          <a:lstStyle/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Checking Flagged Words Individually </a:t>
            </a:r>
          </a:p>
          <a:p>
            <a:pPr lvl="1"/>
            <a:r>
              <a:rPr lang="en-US" dirty="0" smtClean="0"/>
              <a:t>Checking the Spelling in the Entire Document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Checking Spelling and Grammar</a:t>
            </a:r>
          </a:p>
        </p:txBody>
      </p:sp>
    </p:spTree>
    <p:extLst>
      <p:ext uri="{BB962C8B-B14F-4D97-AF65-F5344CB8AC3E}">
        <p14:creationId xmlns:p14="http://schemas.microsoft.com/office/powerpoint/2010/main" val="19512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8229600" cy="4800600"/>
          </a:xfrm>
        </p:spPr>
        <p:txBody>
          <a:bodyPr/>
          <a:lstStyle/>
          <a:p>
            <a:r>
              <a:rPr lang="en-US" dirty="0" smtClean="0"/>
              <a:t>You can right-click a word flagged with a red wavy underline to open a shortcut menu containing suggestions for alternate spellings</a:t>
            </a:r>
          </a:p>
          <a:p>
            <a:r>
              <a:rPr lang="en-US" dirty="0"/>
              <a:t>as well as commands for ignoring the misspelled word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right-click a word flagged with a </a:t>
            </a:r>
            <a:r>
              <a:rPr lang="en-US" dirty="0" smtClean="0"/>
              <a:t>green wavy </a:t>
            </a:r>
            <a:r>
              <a:rPr lang="en-US" dirty="0"/>
              <a:t>underline </a:t>
            </a:r>
            <a:r>
              <a:rPr lang="en-US" dirty="0" smtClean="0"/>
              <a:t>to correction for a grammatical error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Checking Flagged Words Individually</a:t>
            </a:r>
          </a:p>
        </p:txBody>
      </p:sp>
    </p:spTree>
    <p:extLst>
      <p:ext uri="{BB962C8B-B14F-4D97-AF65-F5344CB8AC3E}">
        <p14:creationId xmlns:p14="http://schemas.microsoft.com/office/powerpoint/2010/main" val="287940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8458200" cy="2971800"/>
          </a:xfrm>
        </p:spPr>
        <p:txBody>
          <a:bodyPr/>
          <a:lstStyle/>
          <a:p>
            <a:r>
              <a:rPr lang="en-US" dirty="0" smtClean="0"/>
              <a:t>To spell-check the entire document, click the Spelling &amp; Grammar button in the Proofing group on the Review tab. </a:t>
            </a:r>
          </a:p>
          <a:p>
            <a:r>
              <a:rPr lang="en-US" dirty="0" smtClean="0"/>
              <a:t>The advantage to using this method is that you will never miss a misspelling or grammar problem in the document. 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9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Checking the Spelling in the Entire Document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990" y="3145155"/>
            <a:ext cx="6023610" cy="333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74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Previewing and Printing Documents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3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Showing Rulers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Rulers are used to help to more precisely place text and other objects in the Word document</a:t>
            </a:r>
          </a:p>
          <a:p>
            <a:r>
              <a:rPr lang="en-US" dirty="0" smtClean="0"/>
              <a:t>To activate the rulers:</a:t>
            </a:r>
          </a:p>
          <a:p>
            <a:pPr lvl="1"/>
            <a:r>
              <a:rPr lang="en-US" dirty="0" smtClean="0"/>
              <a:t>Click on the View Rules button</a:t>
            </a:r>
          </a:p>
          <a:p>
            <a:pPr lvl="1"/>
            <a:r>
              <a:rPr lang="en-US" dirty="0" smtClean="0"/>
              <a:t>Horizontal </a:t>
            </a:r>
            <a:r>
              <a:rPr lang="en-US" dirty="0"/>
              <a:t>ruler </a:t>
            </a:r>
            <a:r>
              <a:rPr lang="en-US" dirty="0" smtClean="0"/>
              <a:t>appear along </a:t>
            </a:r>
            <a:r>
              <a:rPr lang="en-US" dirty="0"/>
              <a:t>the </a:t>
            </a:r>
            <a:r>
              <a:rPr lang="en-US" dirty="0" smtClean="0"/>
              <a:t>top </a:t>
            </a:r>
            <a:r>
              <a:rPr lang="en-US" dirty="0"/>
              <a:t>of the workspace and a vertical ruler appear along the left side of the workspace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94310" y="3505200"/>
            <a:ext cx="8721090" cy="2908935"/>
            <a:chOff x="194310" y="3505200"/>
            <a:chExt cx="8721090" cy="290893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" y="3505200"/>
              <a:ext cx="8721090" cy="2908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697238" y="4852034"/>
              <a:ext cx="218162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" y="3491865"/>
            <a:ext cx="8721090" cy="290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11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Zoom Controls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9: Introducing Microsoft Office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905000"/>
            <a:ext cx="533400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295399" y="1143000"/>
            <a:ext cx="2057400" cy="902732"/>
            <a:chOff x="1752600" y="5257800"/>
            <a:chExt cx="2057400" cy="902732"/>
          </a:xfrm>
        </p:grpSpPr>
        <p:sp>
          <p:nvSpPr>
            <p:cNvPr id="9" name="TextBox 8"/>
            <p:cNvSpPr txBox="1"/>
            <p:nvPr/>
          </p:nvSpPr>
          <p:spPr>
            <a:xfrm>
              <a:off x="1752600" y="5257800"/>
              <a:ext cx="20574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Zoom level button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781300" y="5627132"/>
              <a:ext cx="0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76200" y="3124200"/>
            <a:ext cx="6448425" cy="3343275"/>
            <a:chOff x="76200" y="3124200"/>
            <a:chExt cx="6448425" cy="3343275"/>
          </a:xfrm>
        </p:grpSpPr>
        <p:pic>
          <p:nvPicPr>
            <p:cNvPr id="3076" name="Picture 4" descr="http://cdni.tn-services.com/S06/Figs/T9831F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3124200"/>
              <a:ext cx="3705225" cy="3343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6200" y="4258270"/>
              <a:ext cx="2590800" cy="120032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When you click on the Zoom  level button the Zoom level dialog box opens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57400" y="1143000"/>
            <a:ext cx="1905000" cy="902732"/>
            <a:chOff x="1752600" y="5257800"/>
            <a:chExt cx="1905000" cy="902732"/>
          </a:xfrm>
        </p:grpSpPr>
        <p:sp>
          <p:nvSpPr>
            <p:cNvPr id="15" name="TextBox 14"/>
            <p:cNvSpPr txBox="1"/>
            <p:nvPr/>
          </p:nvSpPr>
          <p:spPr>
            <a:xfrm>
              <a:off x="1752600" y="5257800"/>
              <a:ext cx="19050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Zoom out button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705100" y="5627132"/>
              <a:ext cx="0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886200" y="1143000"/>
            <a:ext cx="1447800" cy="902732"/>
            <a:chOff x="1752600" y="5257800"/>
            <a:chExt cx="1447800" cy="902732"/>
          </a:xfrm>
        </p:grpSpPr>
        <p:sp>
          <p:nvSpPr>
            <p:cNvPr id="18" name="TextBox 17"/>
            <p:cNvSpPr txBox="1"/>
            <p:nvPr/>
          </p:nvSpPr>
          <p:spPr>
            <a:xfrm>
              <a:off x="1752600" y="5257800"/>
              <a:ext cx="14478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Zoom slider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2476500" y="5627132"/>
              <a:ext cx="0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486400" y="1143000"/>
            <a:ext cx="1752600" cy="902732"/>
            <a:chOff x="1752600" y="5257800"/>
            <a:chExt cx="1752600" cy="902732"/>
          </a:xfrm>
        </p:grpSpPr>
        <p:sp>
          <p:nvSpPr>
            <p:cNvPr id="21" name="TextBox 20"/>
            <p:cNvSpPr txBox="1"/>
            <p:nvPr/>
          </p:nvSpPr>
          <p:spPr>
            <a:xfrm>
              <a:off x="1752600" y="5257800"/>
              <a:ext cx="17526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Zoom in button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628900" y="5627132"/>
              <a:ext cx="0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030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One of the most important tasks to perform when you first create a document is to save it.</a:t>
            </a:r>
          </a:p>
          <a:p>
            <a:r>
              <a:rPr lang="en-US" dirty="0" smtClean="0"/>
              <a:t>The first time you save a file, you need to name it.</a:t>
            </a:r>
          </a:p>
          <a:p>
            <a:r>
              <a:rPr lang="en-US" dirty="0" smtClean="0"/>
              <a:t>This file name includes a title you specify and a file extension assigned by Office to indicate </a:t>
            </a:r>
            <a:r>
              <a:rPr lang="en-US" b="1" dirty="0" smtClean="0"/>
              <a:t>the file type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file name ends with a </a:t>
            </a:r>
            <a:r>
              <a:rPr lang="en-US" b="1" dirty="0" smtClean="0"/>
              <a:t>file extension</a:t>
            </a:r>
            <a:r>
              <a:rPr lang="en-US" dirty="0" smtClean="0"/>
              <a:t>, which is a period followed by several characters that Office adds to your descriptive title to identify the program in which that file was created.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9: Introducing Microsoft Office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itle 9"/>
          <p:cNvSpPr txBox="1">
            <a:spLocks/>
          </p:cNvSpPr>
          <p:nvPr/>
        </p:nvSpPr>
        <p:spPr>
          <a:xfrm>
            <a:off x="228600" y="2286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Saving a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0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Entering 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305800" cy="4800600"/>
          </a:xfrm>
        </p:spPr>
        <p:txBody>
          <a:bodyPr/>
          <a:lstStyle/>
          <a:p>
            <a:r>
              <a:rPr lang="en-US" dirty="0" smtClean="0"/>
              <a:t>To enter text in a Word document, simply start typing.</a:t>
            </a:r>
          </a:p>
          <a:p>
            <a:r>
              <a:rPr lang="en-US" dirty="0" smtClean="0"/>
              <a:t>The characters you type appear at the insertion point.</a:t>
            </a:r>
          </a:p>
          <a:p>
            <a:r>
              <a:rPr lang="en-US" dirty="0" smtClean="0"/>
              <a:t>Backspace key deletes the characters and spaces to the left of the insertion point one at a time.</a:t>
            </a:r>
          </a:p>
          <a:p>
            <a:r>
              <a:rPr lang="en-US" dirty="0" smtClean="0"/>
              <a:t>Delete key deletes the characters and spaces to the right of the insertion point one at a time.</a:t>
            </a:r>
          </a:p>
          <a:p>
            <a:r>
              <a:rPr lang="en-US" dirty="0" smtClean="0"/>
              <a:t>Enter key creates a new paragraph.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10: Creating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2298</TotalTime>
  <Words>2700</Words>
  <Application>Microsoft Office PowerPoint</Application>
  <PresentationFormat>On-screen Show (4:3)</PresentationFormat>
  <Paragraphs>367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1_Office Theme</vt:lpstr>
      <vt:lpstr>Clarity</vt:lpstr>
      <vt:lpstr>Chapter 10</vt:lpstr>
      <vt:lpstr>Learning Objectives</vt:lpstr>
      <vt:lpstr>Entering Text</vt:lpstr>
      <vt:lpstr>Customizing the Workspace</vt:lpstr>
      <vt:lpstr>Displaying Non-print Characters</vt:lpstr>
      <vt:lpstr>Showing Rulers</vt:lpstr>
      <vt:lpstr>Zoom Controls</vt:lpstr>
      <vt:lpstr>PowerPoint Presentation</vt:lpstr>
      <vt:lpstr>Entering Text</vt:lpstr>
      <vt:lpstr>Inserting a Date with AutoComplete</vt:lpstr>
      <vt:lpstr>Correcting Errors as You Type</vt:lpstr>
      <vt:lpstr>Correcting Errors as You Type</vt:lpstr>
      <vt:lpstr>Inserting Symbols</vt:lpstr>
      <vt:lpstr>Undoing and Redoing Actions</vt:lpstr>
      <vt:lpstr>Creating Documents Based on Existing Documents</vt:lpstr>
      <vt:lpstr>Using the Save As Command</vt:lpstr>
      <vt:lpstr>Using the New from Existing Command</vt:lpstr>
      <vt:lpstr>Using Temples</vt:lpstr>
      <vt:lpstr>Using Temples</vt:lpstr>
      <vt:lpstr>Selecting Text</vt:lpstr>
      <vt:lpstr>Selecting Text</vt:lpstr>
      <vt:lpstr>Editing Text</vt:lpstr>
      <vt:lpstr>PowerPoint Presentation</vt:lpstr>
      <vt:lpstr>PowerPoint Presentation</vt:lpstr>
      <vt:lpstr>PowerPoint Presentation</vt:lpstr>
      <vt:lpstr>PowerPoint Presentation</vt:lpstr>
      <vt:lpstr>Changing the Font</vt:lpstr>
      <vt:lpstr>Changing the Font Size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Leroux-Lindsey</dc:creator>
  <cp:lastModifiedBy>John</cp:lastModifiedBy>
  <cp:revision>106</cp:revision>
  <dcterms:created xsi:type="dcterms:W3CDTF">2010-12-13T19:05:38Z</dcterms:created>
  <dcterms:modified xsi:type="dcterms:W3CDTF">2012-08-26T21:08:52Z</dcterms:modified>
</cp:coreProperties>
</file>